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6" r:id="rId8"/>
    <p:sldId id="267" r:id="rId9"/>
    <p:sldId id="272" r:id="rId10"/>
    <p:sldId id="268" r:id="rId11"/>
    <p:sldId id="261" r:id="rId12"/>
    <p:sldId id="262" r:id="rId13"/>
    <p:sldId id="271" r:id="rId14"/>
    <p:sldId id="269" r:id="rId15"/>
    <p:sldId id="263" r:id="rId16"/>
    <p:sldId id="270" r:id="rId17"/>
    <p:sldId id="2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5EB5A9-59AE-214C-BF02-2D406796FA3A}" v="5" dt="2021-03-04T15:07:44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79"/>
    <p:restoredTop sz="95317"/>
  </p:normalViewPr>
  <p:slideViewPr>
    <p:cSldViewPr snapToGrid="0" snapToObjects="1">
      <p:cViewPr varScale="1">
        <p:scale>
          <a:sx n="109" d="100"/>
          <a:sy n="109" d="100"/>
        </p:scale>
        <p:origin x="9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limieri, Duncan" userId="03c543d0-e70e-453c-9896-f7afbb0b7e9c" providerId="ADAL" clId="{745EB5A9-59AE-214C-BF02-2D406796FA3A}"/>
    <pc:docChg chg="undo custSel addSld delSld modSld">
      <pc:chgData name="Tulimieri, Duncan" userId="03c543d0-e70e-453c-9896-f7afbb0b7e9c" providerId="ADAL" clId="{745EB5A9-59AE-214C-BF02-2D406796FA3A}" dt="2021-03-04T15:07:44.336" v="1455" actId="1076"/>
      <pc:docMkLst>
        <pc:docMk/>
      </pc:docMkLst>
      <pc:sldChg chg="modSp mod">
        <pc:chgData name="Tulimieri, Duncan" userId="03c543d0-e70e-453c-9896-f7afbb0b7e9c" providerId="ADAL" clId="{745EB5A9-59AE-214C-BF02-2D406796FA3A}" dt="2021-02-21T21:49:19.184" v="106" actId="20577"/>
        <pc:sldMkLst>
          <pc:docMk/>
          <pc:sldMk cId="2863061079" sldId="257"/>
        </pc:sldMkLst>
        <pc:spChg chg="mod">
          <ac:chgData name="Tulimieri, Duncan" userId="03c543d0-e70e-453c-9896-f7afbb0b7e9c" providerId="ADAL" clId="{745EB5A9-59AE-214C-BF02-2D406796FA3A}" dt="2021-02-21T21:49:19.184" v="106" actId="20577"/>
          <ac:spMkLst>
            <pc:docMk/>
            <pc:sldMk cId="2863061079" sldId="257"/>
            <ac:spMk id="3" creationId="{E9664692-D835-5A41-86D3-57032EC5B536}"/>
          </ac:spMkLst>
        </pc:spChg>
      </pc:sldChg>
      <pc:sldChg chg="modSp mod">
        <pc:chgData name="Tulimieri, Duncan" userId="03c543d0-e70e-453c-9896-f7afbb0b7e9c" providerId="ADAL" clId="{745EB5A9-59AE-214C-BF02-2D406796FA3A}" dt="2021-02-21T21:50:39.263" v="264" actId="20577"/>
        <pc:sldMkLst>
          <pc:docMk/>
          <pc:sldMk cId="1457157233" sldId="258"/>
        </pc:sldMkLst>
        <pc:spChg chg="mod">
          <ac:chgData name="Tulimieri, Duncan" userId="03c543d0-e70e-453c-9896-f7afbb0b7e9c" providerId="ADAL" clId="{745EB5A9-59AE-214C-BF02-2D406796FA3A}" dt="2021-02-21T21:50:39.263" v="264" actId="20577"/>
          <ac:spMkLst>
            <pc:docMk/>
            <pc:sldMk cId="1457157233" sldId="258"/>
            <ac:spMk id="3" creationId="{8837D386-BB5E-7945-810B-DB5E97F1C300}"/>
          </ac:spMkLst>
        </pc:spChg>
      </pc:sldChg>
      <pc:sldChg chg="modSp mod">
        <pc:chgData name="Tulimieri, Duncan" userId="03c543d0-e70e-453c-9896-f7afbb0b7e9c" providerId="ADAL" clId="{745EB5A9-59AE-214C-BF02-2D406796FA3A}" dt="2021-02-21T21:51:16.655" v="323" actId="15"/>
        <pc:sldMkLst>
          <pc:docMk/>
          <pc:sldMk cId="3583064253" sldId="260"/>
        </pc:sldMkLst>
        <pc:spChg chg="mod">
          <ac:chgData name="Tulimieri, Duncan" userId="03c543d0-e70e-453c-9896-f7afbb0b7e9c" providerId="ADAL" clId="{745EB5A9-59AE-214C-BF02-2D406796FA3A}" dt="2021-02-21T21:51:16.655" v="323" actId="15"/>
          <ac:spMkLst>
            <pc:docMk/>
            <pc:sldMk cId="3583064253" sldId="260"/>
            <ac:spMk id="3" creationId="{CB72CA43-F7E7-8141-8943-AF930569C0CE}"/>
          </ac:spMkLst>
        </pc:spChg>
      </pc:sldChg>
      <pc:sldChg chg="modSp mod">
        <pc:chgData name="Tulimieri, Duncan" userId="03c543d0-e70e-453c-9896-f7afbb0b7e9c" providerId="ADAL" clId="{745EB5A9-59AE-214C-BF02-2D406796FA3A}" dt="2021-02-21T21:53:37.866" v="393" actId="20577"/>
        <pc:sldMkLst>
          <pc:docMk/>
          <pc:sldMk cId="1464128217" sldId="261"/>
        </pc:sldMkLst>
        <pc:spChg chg="mod">
          <ac:chgData name="Tulimieri, Duncan" userId="03c543d0-e70e-453c-9896-f7afbb0b7e9c" providerId="ADAL" clId="{745EB5A9-59AE-214C-BF02-2D406796FA3A}" dt="2021-02-21T21:53:37.866" v="393" actId="20577"/>
          <ac:spMkLst>
            <pc:docMk/>
            <pc:sldMk cId="1464128217" sldId="261"/>
            <ac:spMk id="3" creationId="{F4C2A31A-24AD-B849-AF1C-61257B76ED93}"/>
          </ac:spMkLst>
        </pc:spChg>
      </pc:sldChg>
      <pc:sldChg chg="modSp mod">
        <pc:chgData name="Tulimieri, Duncan" userId="03c543d0-e70e-453c-9896-f7afbb0b7e9c" providerId="ADAL" clId="{745EB5A9-59AE-214C-BF02-2D406796FA3A}" dt="2021-02-21T21:54:36.261" v="406" actId="20577"/>
        <pc:sldMkLst>
          <pc:docMk/>
          <pc:sldMk cId="2424715953" sldId="262"/>
        </pc:sldMkLst>
        <pc:spChg chg="mod">
          <ac:chgData name="Tulimieri, Duncan" userId="03c543d0-e70e-453c-9896-f7afbb0b7e9c" providerId="ADAL" clId="{745EB5A9-59AE-214C-BF02-2D406796FA3A}" dt="2021-02-21T21:54:36.261" v="406" actId="20577"/>
          <ac:spMkLst>
            <pc:docMk/>
            <pc:sldMk cId="2424715953" sldId="262"/>
            <ac:spMk id="3" creationId="{BE39D84E-21A3-0640-A131-8463BC33DFB1}"/>
          </ac:spMkLst>
        </pc:spChg>
      </pc:sldChg>
      <pc:sldChg chg="addSp modSp mod">
        <pc:chgData name="Tulimieri, Duncan" userId="03c543d0-e70e-453c-9896-f7afbb0b7e9c" providerId="ADAL" clId="{745EB5A9-59AE-214C-BF02-2D406796FA3A}" dt="2021-03-04T15:07:44.336" v="1455" actId="1076"/>
        <pc:sldMkLst>
          <pc:docMk/>
          <pc:sldMk cId="1388246472" sldId="263"/>
        </pc:sldMkLst>
        <pc:spChg chg="mod">
          <ac:chgData name="Tulimieri, Duncan" userId="03c543d0-e70e-453c-9896-f7afbb0b7e9c" providerId="ADAL" clId="{745EB5A9-59AE-214C-BF02-2D406796FA3A}" dt="2021-02-21T22:09:48.650" v="1452" actId="20577"/>
          <ac:spMkLst>
            <pc:docMk/>
            <pc:sldMk cId="1388246472" sldId="263"/>
            <ac:spMk id="3" creationId="{D815994E-57E0-0245-8653-63FDB085D049}"/>
          </ac:spMkLst>
        </pc:spChg>
        <pc:picChg chg="add mod">
          <ac:chgData name="Tulimieri, Duncan" userId="03c543d0-e70e-453c-9896-f7afbb0b7e9c" providerId="ADAL" clId="{745EB5A9-59AE-214C-BF02-2D406796FA3A}" dt="2021-03-04T15:07:44.336" v="1455" actId="1076"/>
          <ac:picMkLst>
            <pc:docMk/>
            <pc:sldMk cId="1388246472" sldId="263"/>
            <ac:picMk id="1026" creationId="{F006D327-1AF4-6D46-BB7E-01EBDA73C52B}"/>
          </ac:picMkLst>
        </pc:picChg>
      </pc:sldChg>
      <pc:sldChg chg="modSp add del mod">
        <pc:chgData name="Tulimieri, Duncan" userId="03c543d0-e70e-453c-9896-f7afbb0b7e9c" providerId="ADAL" clId="{745EB5A9-59AE-214C-BF02-2D406796FA3A}" dt="2021-02-21T21:53:02.314" v="342" actId="20577"/>
        <pc:sldMkLst>
          <pc:docMk/>
          <pc:sldMk cId="274165268" sldId="268"/>
        </pc:sldMkLst>
        <pc:spChg chg="mod">
          <ac:chgData name="Tulimieri, Duncan" userId="03c543d0-e70e-453c-9896-f7afbb0b7e9c" providerId="ADAL" clId="{745EB5A9-59AE-214C-BF02-2D406796FA3A}" dt="2021-02-21T21:53:02.314" v="342" actId="20577"/>
          <ac:spMkLst>
            <pc:docMk/>
            <pc:sldMk cId="274165268" sldId="268"/>
            <ac:spMk id="3" creationId="{B6B68985-6AE1-BF44-8731-6EB5F0760CF9}"/>
          </ac:spMkLst>
        </pc:spChg>
      </pc:sldChg>
      <pc:sldChg chg="modSp mod">
        <pc:chgData name="Tulimieri, Duncan" userId="03c543d0-e70e-453c-9896-f7afbb0b7e9c" providerId="ADAL" clId="{745EB5A9-59AE-214C-BF02-2D406796FA3A}" dt="2021-02-21T21:56:19.857" v="467" actId="20577"/>
        <pc:sldMkLst>
          <pc:docMk/>
          <pc:sldMk cId="1664566888" sldId="269"/>
        </pc:sldMkLst>
        <pc:spChg chg="mod">
          <ac:chgData name="Tulimieri, Duncan" userId="03c543d0-e70e-453c-9896-f7afbb0b7e9c" providerId="ADAL" clId="{745EB5A9-59AE-214C-BF02-2D406796FA3A}" dt="2021-02-21T21:56:19.857" v="467" actId="20577"/>
          <ac:spMkLst>
            <pc:docMk/>
            <pc:sldMk cId="1664566888" sldId="269"/>
            <ac:spMk id="3" creationId="{E90730F0-118C-6443-BD2F-95A0A9C6BF39}"/>
          </ac:spMkLst>
        </pc:spChg>
      </pc:sldChg>
      <pc:sldChg chg="modSp new mod">
        <pc:chgData name="Tulimieri, Duncan" userId="03c543d0-e70e-453c-9896-f7afbb0b7e9c" providerId="ADAL" clId="{745EB5A9-59AE-214C-BF02-2D406796FA3A}" dt="2021-02-21T22:08:22.503" v="1422" actId="20577"/>
        <pc:sldMkLst>
          <pc:docMk/>
          <pc:sldMk cId="4258260159" sldId="270"/>
        </pc:sldMkLst>
        <pc:spChg chg="mod">
          <ac:chgData name="Tulimieri, Duncan" userId="03c543d0-e70e-453c-9896-f7afbb0b7e9c" providerId="ADAL" clId="{745EB5A9-59AE-214C-BF02-2D406796FA3A}" dt="2021-02-21T22:03:16.718" v="874" actId="20577"/>
          <ac:spMkLst>
            <pc:docMk/>
            <pc:sldMk cId="4258260159" sldId="270"/>
            <ac:spMk id="2" creationId="{4EC9789C-C201-C248-A769-E4B04437B86B}"/>
          </ac:spMkLst>
        </pc:spChg>
        <pc:spChg chg="mod">
          <ac:chgData name="Tulimieri, Duncan" userId="03c543d0-e70e-453c-9896-f7afbb0b7e9c" providerId="ADAL" clId="{745EB5A9-59AE-214C-BF02-2D406796FA3A}" dt="2021-02-21T22:08:22.503" v="1422" actId="20577"/>
          <ac:spMkLst>
            <pc:docMk/>
            <pc:sldMk cId="4258260159" sldId="270"/>
            <ac:spMk id="3" creationId="{246E6DC9-DB61-DD4F-A241-67C05E2865FE}"/>
          </ac:spMkLst>
        </pc:spChg>
      </pc:sldChg>
    </pc:docChg>
  </pc:docChgLst>
</pc:chgInfo>
</file>

<file path=ppt/media/image1.png>
</file>

<file path=ppt/media/image10.gif>
</file>

<file path=ppt/media/image11.gif>
</file>

<file path=ppt/media/image12.gif>
</file>

<file path=ppt/media/image13.png>
</file>

<file path=ppt/media/image2.gif>
</file>

<file path=ppt/media/image3.png>
</file>

<file path=ppt/media/image4.gif>
</file>

<file path=ppt/media/image5.pn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6A821-E904-5C4E-BEA3-644EE2BDC7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E9E7A5-927D-DB44-98DF-739CFCE15B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91080-4281-3541-AE95-E65A80C17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19F61-D53F-A546-8A82-6803C13D8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93D56-BCE7-454A-9A70-DD7576767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435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FBEF9-EDBC-4C4A-8BEA-AAF109664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D52EA6-4268-F940-8C31-C7472BA48C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B409C0-C9D1-F545-B549-112CBF377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F5A1-C4EF-2240-8DC4-FC5404FF1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E28BF-B598-B648-936C-2CF13A45C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43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69FAC8-6035-CC41-8EF2-BD8ADE8CEC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09C41F-0AD0-EE46-A66B-5906B2A04C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0C22C-DFA2-9044-84AD-37497D755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8B737-A557-0F4C-ACE8-2DB7A9CEB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1865AA-8A0C-C646-A194-BC376F76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41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CE4C0-A2A9-3E4E-917B-43FE9859F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D382-7CF0-A748-9FE4-6F2E05DD9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4EF3A-26A0-1F44-ABD7-F5A36F966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69B7-73C5-6E45-9984-624235869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E9780-5E3F-5943-9889-C92F46784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033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D1FF3-A6CF-C849-BAB1-08469DF9C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FA7D9-0DFD-CE45-B013-75CE54021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CFECE-C519-E54D-AC98-54602878C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24371-F533-CD44-8FA3-844C2C923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D1445-14B0-1645-98F8-EBFB4C08A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89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5899D-31E7-3E4A-9EC1-928CC18F2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39C9E-0BEF-724D-BFD9-E294B185EB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852215-DA44-004B-A2B0-4CB66E4D3D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A1CE0-15F0-BA4C-8DB7-893668672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1C905C-16EC-3E4A-B470-007F971A5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FF50C9-3A41-3047-8E4D-D6A7BECE4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50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2E334-BCC4-D644-88E7-63546DA5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F1030-CCB6-764C-9F01-6FC71A984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649E25-74E0-604B-B79B-FF9855481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72A9AC-1B16-6943-8BB6-DF5EFCCA38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0A9483-9D56-6245-B277-2237C90129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18396E-4FA9-7D44-8216-5CCE481A0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62DCBA-82F8-8D4C-9FAC-2A096CBF3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18ABCC-5312-9A40-AFB4-9F2BE25B2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446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26636-E18D-0D41-A2C2-FF616EB4E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1C892-7DC5-7D4E-BD26-780C88724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EE8DDA-931A-7843-96B7-9A36C91DC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BA2996-65E0-8342-BC6F-2BC20BC28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9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2E985E-42A3-3841-913A-3B33BFC7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30FD8A-D0DA-0549-A92E-559618035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905950-8298-604D-84C0-7CCEFAC9C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684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A7BD9-1CC7-B64C-8670-94D8004F8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0F99B-F007-BB40-8CA8-DED0B035B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24E2A-B382-2443-8457-63A4B9E92B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1D79A-025A-5141-8217-6CDE0C042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2B462-40DF-D24A-B511-AFC69E83A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DDAEEF-731B-5A4B-8CEF-64B5C148E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51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D14ED-B2E0-344C-9B7D-25A1584DE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7E0119-B250-2949-8B8C-EF6BD96293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70E4E5-A79A-194A-A8E1-D1639C8A60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8BC66-C19A-8E40-BFA9-BDAFDF33B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AACDBF-0EDC-2646-A0C0-E595F4337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0B6803-D13C-5346-9E3F-29FACF940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08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FEA6C8-D061-3F44-B087-D30631154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A940E8-98CE-1340-91BD-076BAD55B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9E26A-C3BE-3644-B81C-45FAFCC45A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B7607-5569-D045-843B-FA749D0FF59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FE914-D36A-ED4B-B0CC-1963BE832B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B468A-A970-E34A-998B-E8364CAC54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003A1-ED9C-7C43-9D5E-58040A98D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312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3AC7A-4F64-2945-A85E-C6A1E39B49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Psychophysical Adaptive Algorithms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FCDD2-256C-B449-AB5D-BC8564198A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Duncan Tulimieri</a:t>
            </a:r>
          </a:p>
          <a:p>
            <a:r>
              <a:rPr lang="en-US" dirty="0"/>
              <a:t>April 2, 2021</a:t>
            </a:r>
          </a:p>
        </p:txBody>
      </p:sp>
    </p:spTree>
    <p:extLst>
      <p:ext uri="{BB962C8B-B14F-4D97-AF65-F5344CB8AC3E}">
        <p14:creationId xmlns:p14="http://schemas.microsoft.com/office/powerpoint/2010/main" val="3394909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9EEE2-97C3-794E-8EDE-8D4641CD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Fit 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68985-6AE1-BF44-8731-6EB5F0760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Fit data as it is recorded and use to inform stimulus for the next trial</a:t>
            </a:r>
          </a:p>
        </p:txBody>
      </p:sp>
    </p:spTree>
    <p:extLst>
      <p:ext uri="{BB962C8B-B14F-4D97-AF65-F5344CB8AC3E}">
        <p14:creationId xmlns:p14="http://schemas.microsoft.com/office/powerpoint/2010/main" val="274165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8387F-258F-4E41-BDD3-0994509BF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Best PEST (Pentland, 1980)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2A31A-24AD-B849-AF1C-61257B76E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MLE to estimate PSE </a:t>
            </a:r>
          </a:p>
          <a:p>
            <a:r>
              <a:rPr lang="en-US" dirty="0"/>
              <a:t>Estimate is next trial stimulus level</a:t>
            </a:r>
          </a:p>
          <a:p>
            <a:pPr lvl="1"/>
            <a:r>
              <a:rPr lang="en-US" dirty="0"/>
              <a:t>Assume 3 other parameters  </a:t>
            </a:r>
          </a:p>
          <a:p>
            <a:r>
              <a:rPr lang="en-US" dirty="0"/>
              <a:t>Initiation of algorithm </a:t>
            </a:r>
          </a:p>
          <a:p>
            <a:pPr lvl="1"/>
            <a:r>
              <a:rPr lang="en-US" dirty="0"/>
              <a:t>First stimulus @ theorized PSE </a:t>
            </a:r>
          </a:p>
          <a:p>
            <a:pPr lvl="1"/>
            <a:r>
              <a:rPr lang="en-US" dirty="0"/>
              <a:t>Second stimulus bound by observer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49C1E2-9F5C-F74D-B278-E11DB2BD0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625" y="1825625"/>
            <a:ext cx="6048374" cy="453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128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B7110-7851-1E49-B949-2B84F3F89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Quest (Watson and </a:t>
            </a:r>
            <a:r>
              <a:rPr lang="en-US" dirty="0" err="1"/>
              <a:t>Pelli</a:t>
            </a:r>
            <a:r>
              <a:rPr lang="en-US" dirty="0"/>
              <a:t>, 1983)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9D84E-21A3-0640-A131-8463BC33D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Bayesian version of best PEST</a:t>
            </a:r>
          </a:p>
          <a:p>
            <a:r>
              <a:rPr lang="en-US" dirty="0"/>
              <a:t>Estimate PSE based on posterior distribution</a:t>
            </a:r>
          </a:p>
          <a:p>
            <a:r>
              <a:rPr lang="en-US" dirty="0"/>
              <a:t>Estimate is next trials stimulus </a:t>
            </a:r>
          </a:p>
          <a:p>
            <a:r>
              <a:rPr lang="en-US" dirty="0"/>
              <a:t> Initiation of algorithm </a:t>
            </a:r>
          </a:p>
          <a:p>
            <a:pPr lvl="1"/>
            <a:r>
              <a:rPr lang="en-US" dirty="0"/>
              <a:t>First stimulus @ theorized PSE </a:t>
            </a:r>
          </a:p>
          <a:p>
            <a:pPr lvl="1"/>
            <a:r>
              <a:rPr lang="en-US" dirty="0"/>
              <a:t>Second stimulus bound by observer (but much closer to theorized PSE) </a:t>
            </a:r>
          </a:p>
        </p:txBody>
      </p:sp>
    </p:spTree>
    <p:extLst>
      <p:ext uri="{BB962C8B-B14F-4D97-AF65-F5344CB8AC3E}">
        <p14:creationId xmlns:p14="http://schemas.microsoft.com/office/powerpoint/2010/main" val="2424715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B7110-7851-1E49-B949-2B84F3F89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Quest (Watson and </a:t>
            </a:r>
            <a:r>
              <a:rPr lang="en-US" dirty="0" err="1"/>
              <a:t>Pelli</a:t>
            </a:r>
            <a:r>
              <a:rPr lang="en-US" dirty="0"/>
              <a:t>, 1983)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B98EFB-757F-4946-A6FD-B8967996D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52" y="1703265"/>
            <a:ext cx="5908431" cy="44313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7FE526-AF5F-0843-BA04-CE2014A68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218" y="1703265"/>
            <a:ext cx="5908430" cy="443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76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EC25A-1DC9-874E-B891-BC959DA67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Fits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730F0-118C-6443-BD2F-95A0A9C6B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Termination and Threshold </a:t>
            </a:r>
          </a:p>
          <a:p>
            <a:pPr lvl="1"/>
            <a:r>
              <a:rPr lang="en-US" dirty="0"/>
              <a:t>Terminate – specific # of trials </a:t>
            </a:r>
          </a:p>
          <a:p>
            <a:pPr lvl="1"/>
            <a:r>
              <a:rPr lang="en-US" dirty="0"/>
              <a:t>Threshold – last estimate </a:t>
            </a:r>
          </a:p>
          <a:p>
            <a:pPr lvl="2"/>
            <a:r>
              <a:rPr lang="en-US" dirty="0"/>
              <a:t>Ignore prior or keep </a:t>
            </a:r>
          </a:p>
          <a:p>
            <a:pPr lvl="1"/>
            <a:r>
              <a:rPr lang="en-US" dirty="0"/>
              <a:t>Hybrid approach </a:t>
            </a:r>
          </a:p>
          <a:p>
            <a:pPr lvl="2"/>
            <a:r>
              <a:rPr lang="en-US" dirty="0"/>
              <a:t>Use to estimate PSE, but estimate parameters using all data </a:t>
            </a:r>
          </a:p>
          <a:p>
            <a:r>
              <a:rPr lang="en-US" dirty="0"/>
              <a:t>Drawbacks</a:t>
            </a:r>
          </a:p>
          <a:p>
            <a:pPr lvl="1"/>
            <a:r>
              <a:rPr lang="en-US" dirty="0"/>
              <a:t>Only estimate 1 parameter (PSE) – assume 3 other parameters</a:t>
            </a:r>
          </a:p>
          <a:p>
            <a:pPr lvl="2"/>
            <a:r>
              <a:rPr lang="en-US" dirty="0"/>
              <a:t>Assumption for slope can change step sizes </a:t>
            </a:r>
          </a:p>
          <a:p>
            <a:pPr lvl="2"/>
            <a:r>
              <a:rPr lang="en-US" dirty="0"/>
              <a:t>Tend to be robust even if assumptions are wrong *</a:t>
            </a:r>
          </a:p>
          <a:p>
            <a:pPr lvl="1"/>
            <a:r>
              <a:rPr lang="en-US" dirty="0"/>
              <a:t>Computationally heavy (depending on choice of algorithm)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566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C11D8-653C-9C49-8499-A80AF2722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994E-57E0-0245-8653-63FDB085D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Selects stimulus amplitudes so as to result in efficient estimation of threshold and slope (</a:t>
            </a:r>
            <a:r>
              <a:rPr lang="en-US" dirty="0" err="1"/>
              <a:t>Kontsevich</a:t>
            </a:r>
            <a:r>
              <a:rPr lang="en-US" dirty="0"/>
              <a:t> </a:t>
            </a:r>
            <a:r>
              <a:rPr lang="en-US"/>
              <a:t>and Tyler, 1999)</a:t>
            </a:r>
            <a:endParaRPr lang="en-US" dirty="0"/>
          </a:p>
          <a:p>
            <a:r>
              <a:rPr lang="en-US" dirty="0"/>
              <a:t>After each trail, update posterior [2D]</a:t>
            </a:r>
          </a:p>
          <a:p>
            <a:r>
              <a:rPr lang="en-US" dirty="0"/>
              <a:t>Select stimulus intensity that minimizes expected entropy in posterior distribution after that trial </a:t>
            </a:r>
          </a:p>
          <a:p>
            <a:r>
              <a:rPr lang="en-US" dirty="0"/>
              <a:t>Entropy – measure of uncertainty </a:t>
            </a:r>
          </a:p>
          <a:p>
            <a:pPr lvl="1"/>
            <a:r>
              <a:rPr lang="en-US" dirty="0"/>
              <a:t>Low entropy = high degree of precision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06D327-1AF4-6D46-BB7E-01EBDA73C5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0231" y="3786555"/>
            <a:ext cx="2942492" cy="2942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8246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9789C-C201-C248-A769-E4B04437B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Psi cont.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E6DC9-DB61-DD4F-A241-67C05E2865F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Consider range of stimuli </a:t>
            </a:r>
          </a:p>
          <a:p>
            <a:r>
              <a:rPr lang="en-US" dirty="0"/>
              <a:t>For each stimuli in range, calculate entropy that would result from both a correct and incorrect response </a:t>
            </a:r>
          </a:p>
          <a:p>
            <a:r>
              <a:rPr lang="en-US" dirty="0"/>
              <a:t>For each stimuli in range, calculate probability of obtaining correct and incorrect response </a:t>
            </a:r>
          </a:p>
          <a:p>
            <a:r>
              <a:rPr lang="en-US" dirty="0"/>
              <a:t>Combine and choose next stimuli as minimum of posterior distribution </a:t>
            </a:r>
          </a:p>
          <a:p>
            <a:r>
              <a:rPr lang="en-US" dirty="0"/>
              <a:t>After each trial, find best fitting PF to continuously updated posterior distribution </a:t>
            </a:r>
          </a:p>
          <a:p>
            <a:pPr lvl="1"/>
            <a:r>
              <a:rPr lang="en-US" dirty="0"/>
              <a:t>Use this to calculate probability of of obtaining correct response </a:t>
            </a:r>
          </a:p>
        </p:txBody>
      </p:sp>
    </p:spTree>
    <p:extLst>
      <p:ext uri="{BB962C8B-B14F-4D97-AF65-F5344CB8AC3E}">
        <p14:creationId xmlns:p14="http://schemas.microsoft.com/office/powerpoint/2010/main" val="4258260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79E65-6A65-8A4A-9524-DAB705F80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Psi-marginal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CBD5C3-9C8E-374C-9C23-768DFE08BA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Use Psi method, but calculate across all dimensions</a:t>
            </a:r>
          </a:p>
          <a:p>
            <a:r>
              <a:rPr lang="en-US" dirty="0"/>
              <a:t>Marginalize undesired dimension (typically lambda and gamma)</a:t>
            </a:r>
          </a:p>
          <a:p>
            <a:r>
              <a:rPr lang="en-US" dirty="0"/>
              <a:t>Choose stimulus that will result in most information gain (highest entropy)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389E0D-98FF-834D-A1FD-B5550F94A86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224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02353-9CE6-834A-92EB-9213F460A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it’s not broke, don’t fix it … just make it better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F3710-2B2C-CB49-BF3F-F46B0FE22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 of adjustment </a:t>
            </a:r>
          </a:p>
          <a:p>
            <a:pPr lvl="1"/>
            <a:r>
              <a:rPr lang="en-US" dirty="0"/>
              <a:t>Takes observer long time </a:t>
            </a:r>
          </a:p>
          <a:p>
            <a:r>
              <a:rPr lang="en-US" dirty="0"/>
              <a:t>Method of constant </a:t>
            </a:r>
          </a:p>
          <a:p>
            <a:pPr lvl="1"/>
            <a:r>
              <a:rPr lang="en-US" dirty="0"/>
              <a:t>Experiment takes a long time </a:t>
            </a:r>
          </a:p>
          <a:p>
            <a:r>
              <a:rPr lang="en-US" dirty="0"/>
              <a:t>Adaptive methods </a:t>
            </a:r>
          </a:p>
          <a:p>
            <a:pPr lvl="1"/>
            <a:r>
              <a:rPr lang="en-US" dirty="0"/>
              <a:t>Take less time so people don’t fall asleep </a:t>
            </a:r>
          </a:p>
        </p:txBody>
      </p:sp>
    </p:spTree>
    <p:extLst>
      <p:ext uri="{BB962C8B-B14F-4D97-AF65-F5344CB8AC3E}">
        <p14:creationId xmlns:p14="http://schemas.microsoft.com/office/powerpoint/2010/main" val="791341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485C0-490F-2442-9C24-CF9040597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Up/Down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9664692-D835-5A41-86D3-57032EC5B536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US" dirty="0"/>
                  <a:t>Developed in 1948 (Dixon and Mood) </a:t>
                </a:r>
              </a:p>
              <a:p>
                <a:r>
                  <a:rPr lang="en-US" dirty="0"/>
                  <a:t>1 Correct response : increase difficulty </a:t>
                </a:r>
              </a:p>
              <a:p>
                <a:r>
                  <a:rPr lang="en-US" dirty="0"/>
                  <a:t>1 Wrong response : decrease difficulty</a:t>
                </a:r>
              </a:p>
              <a:p>
                <a:r>
                  <a:rPr lang="en-US" dirty="0"/>
                  <a:t>Step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±</m:t>
                    </m:r>
                  </m:oMath>
                </a14:m>
                <a:r>
                  <a:rPr lang="en-US" dirty="0"/>
                  <a:t>1 stimulus interval </a:t>
                </a:r>
              </a:p>
              <a:p>
                <a:r>
                  <a:rPr lang="en-US" dirty="0"/>
                  <a:t>Targets stimulus intensity at which either of two possible responses is equally likely to occur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9664692-D835-5A41-86D3-57032EC5B53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035" r="-4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29786632-64C6-9343-922B-4E1AA489A5C7}"/>
              </a:ext>
            </a:extLst>
          </p:cNvPr>
          <p:cNvSpPr txBox="1"/>
          <p:nvPr/>
        </p:nvSpPr>
        <p:spPr>
          <a:xfrm>
            <a:off x="8452338" y="1388825"/>
            <a:ext cx="1922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up &amp; 1 down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46599F4-6B73-CA42-A789-E16AA7EEC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758157"/>
            <a:ext cx="6135076" cy="460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061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AE48B-5B2A-2C4E-BB2E-714BB8621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Transformed Up/Down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37D386-BB5E-7945-810B-DB5E97F1C300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Adopt a rule on when to increase / decrease stimulus based on responses (Wetherill and Levitt, 1965)</a:t>
                </a:r>
              </a:p>
              <a:p>
                <a:pPr lvl="1"/>
                <a:r>
                  <a:rPr lang="en-US" dirty="0"/>
                  <a:t>Decrease stimulus only after 2 consecutive correct responses </a:t>
                </a:r>
              </a:p>
              <a:p>
                <a:pPr lvl="2"/>
                <a:r>
                  <a:rPr lang="en-US" dirty="0"/>
                  <a:t>Targets 70.71% </a:t>
                </a:r>
              </a:p>
              <a:p>
                <a:pPr lvl="1"/>
                <a:r>
                  <a:rPr lang="en-US" dirty="0"/>
                  <a:t>Decrease stimulus only after 3 consecutive correct responses </a:t>
                </a:r>
              </a:p>
              <a:p>
                <a:pPr lvl="2"/>
                <a:r>
                  <a:rPr lang="en-US" dirty="0"/>
                  <a:t>Targets 79.37%</a:t>
                </a:r>
              </a:p>
              <a:p>
                <a:r>
                  <a:rPr lang="en-US" dirty="0"/>
                  <a:t>Step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±</m:t>
                    </m:r>
                  </m:oMath>
                </a14:m>
                <a:r>
                  <a:rPr lang="en-US" dirty="0"/>
                  <a:t>1 stimulus intensity </a:t>
                </a:r>
              </a:p>
              <a:p>
                <a:r>
                  <a:rPr lang="en-US" dirty="0"/>
                  <a:t>*adopt 1up/1down until first reversal occurs </a:t>
                </a:r>
              </a:p>
              <a:p>
                <a:pPr lvl="1"/>
                <a:r>
                  <a:rPr lang="en-US" dirty="0"/>
                  <a:t>Avoid presenting many trials at intensities that are far above threshold at beginning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37D386-BB5E-7945-810B-DB5E97F1C3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711" t="-3198" r="-22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7C4D7F31-308C-EA4C-9315-2D1FE2807548}"/>
              </a:ext>
            </a:extLst>
          </p:cNvPr>
          <p:cNvSpPr txBox="1"/>
          <p:nvPr/>
        </p:nvSpPr>
        <p:spPr>
          <a:xfrm>
            <a:off x="8388840" y="1456293"/>
            <a:ext cx="1922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up &amp; 2 down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DA9445-89E1-054F-B4EF-B19B78FD6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280" y="1825625"/>
            <a:ext cx="6093720" cy="457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157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E7107-B7A8-6646-97C0-D4A8AB118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Weighted Up/Down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2F7181-E832-3444-91E9-F189A3F530D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dirty="0"/>
                  <a:t>Change the step size for a correct versus incorrect response (</a:t>
                </a:r>
                <a:r>
                  <a:rPr lang="en-US" dirty="0" err="1"/>
                  <a:t>Kaernback</a:t>
                </a:r>
                <a:r>
                  <a:rPr lang="en-US" dirty="0"/>
                  <a:t>, 1991)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𝑡𝑎𝑟𝑔𝑒𝑡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</m:sup>
                        </m:sSup>
                      </m:den>
                    </m:f>
                  </m:oMath>
                </a14:m>
                <a:endParaRPr lang="en-US" b="0" dirty="0"/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1 −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𝜓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𝑡𝑎𝑟𝑔𝑒𝑡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𝜓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𝑡𝑎𝑟𝑔𝑒𝑡</m:t>
                            </m:r>
                          </m:sub>
                        </m:sSub>
                      </m:den>
                    </m:f>
                  </m:oMath>
                </a14:m>
                <a:endParaRPr lang="en-US" b="0" dirty="0"/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1 − 0.75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0.75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endParaRPr lang="en-US" b="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2F7181-E832-3444-91E9-F189A3F530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2200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DC2A8D5-178B-794D-8BD4-D8CE990B7A8D}"/>
                  </a:ext>
                </a:extLst>
              </p:cNvPr>
              <p:cNvSpPr txBox="1"/>
              <p:nvPr/>
            </p:nvSpPr>
            <p:spPr>
              <a:xfrm>
                <a:off x="7315200" y="1321356"/>
                <a:ext cx="36341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1 Up &amp; 1 Down,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 0.3,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 0.9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DC2A8D5-178B-794D-8BD4-D8CE990B7A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5200" y="1321356"/>
                <a:ext cx="3634154" cy="369332"/>
              </a:xfrm>
              <a:prstGeom prst="rect">
                <a:avLst/>
              </a:prstGeom>
              <a:blipFill>
                <a:blip r:embed="rId3"/>
                <a:stretch>
                  <a:fillRect l="-1394" t="-10345" b="-310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C857A8B9-3F12-FE48-96C5-ED59BAFF4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0" y="1626156"/>
            <a:ext cx="67056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576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2391C-063B-704C-98A5-DCA8EC2D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Transformed and Weighted Up/Down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2CA43-F7E7-8141-8943-AF930569C0C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Combine previous 2 methods (</a:t>
            </a:r>
            <a:r>
              <a:rPr lang="en-US" dirty="0" err="1"/>
              <a:t>Garcìa</a:t>
            </a:r>
            <a:r>
              <a:rPr lang="en-US" dirty="0"/>
              <a:t>-Pérez, 1998)</a:t>
            </a:r>
          </a:p>
          <a:p>
            <a:pPr lvl="1"/>
            <a:r>
              <a:rPr lang="en-US" dirty="0"/>
              <a:t>Use a couple of previous trials and change step size 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1E03AE2-6D01-334A-ACA5-B506975746AE}"/>
                  </a:ext>
                </a:extLst>
              </p:cNvPr>
              <p:cNvSpPr txBox="1"/>
              <p:nvPr/>
            </p:nvSpPr>
            <p:spPr>
              <a:xfrm>
                <a:off x="7350369" y="1690688"/>
                <a:ext cx="36341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1 Up &amp; 2 Down,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 0.1,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 0.15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1E03AE2-6D01-334A-ACA5-B506975746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50369" y="1690688"/>
                <a:ext cx="3634154" cy="369332"/>
              </a:xfrm>
              <a:prstGeom prst="rect">
                <a:avLst/>
              </a:prstGeom>
              <a:blipFill>
                <a:blip r:embed="rId2"/>
                <a:stretch>
                  <a:fillRect l="-1394" t="-3226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C6733A53-5DEF-F941-BAEF-943B3E4BC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634" y="2060020"/>
            <a:ext cx="6144365" cy="460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64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159D2-C680-E140-AFA1-65664C428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Up/Down 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DE3D0-7BF7-C345-8488-B806B9413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Termination &amp; Threshold estimate </a:t>
            </a:r>
          </a:p>
          <a:p>
            <a:pPr lvl="1"/>
            <a:r>
              <a:rPr lang="en-US" dirty="0"/>
              <a:t>Termination </a:t>
            </a:r>
          </a:p>
          <a:p>
            <a:pPr lvl="2"/>
            <a:r>
              <a:rPr lang="en-US" dirty="0"/>
              <a:t>Specific # of reversals in algorithm (</a:t>
            </a:r>
            <a:r>
              <a:rPr lang="en-US" dirty="0" err="1"/>
              <a:t>Garcìa</a:t>
            </a:r>
            <a:r>
              <a:rPr lang="en-US" dirty="0"/>
              <a:t>-Pérez, 1998) </a:t>
            </a:r>
          </a:p>
          <a:p>
            <a:pPr lvl="2"/>
            <a:r>
              <a:rPr lang="en-US" dirty="0"/>
              <a:t>Total # of trials </a:t>
            </a:r>
          </a:p>
          <a:p>
            <a:pPr lvl="1"/>
            <a:r>
              <a:rPr lang="en-US" dirty="0"/>
              <a:t>Threshold </a:t>
            </a:r>
          </a:p>
          <a:p>
            <a:pPr lvl="2"/>
            <a:r>
              <a:rPr lang="en-US" dirty="0"/>
              <a:t>Average of last few trials</a:t>
            </a:r>
          </a:p>
          <a:p>
            <a:pPr lvl="2"/>
            <a:r>
              <a:rPr lang="en-US" dirty="0"/>
              <a:t>Hybrid approach - Fit PF to all data with MLE (Hall, 1981)</a:t>
            </a:r>
          </a:p>
          <a:p>
            <a:pPr lvl="3"/>
            <a:r>
              <a:rPr lang="en-US" dirty="0"/>
              <a:t>Assume 3 parameters</a:t>
            </a:r>
          </a:p>
          <a:p>
            <a:pPr lvl="3"/>
            <a:r>
              <a:rPr lang="en-US" dirty="0"/>
              <a:t>Individual or group level </a:t>
            </a:r>
          </a:p>
        </p:txBody>
      </p:sp>
    </p:spTree>
    <p:extLst>
      <p:ext uri="{BB962C8B-B14F-4D97-AF65-F5344CB8AC3E}">
        <p14:creationId xmlns:p14="http://schemas.microsoft.com/office/powerpoint/2010/main" val="1490348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55946-050F-6744-B4E9-7AF75E178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Up/Down 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E3848-B241-AD45-932B-80190B041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Practical Tips </a:t>
            </a:r>
          </a:p>
          <a:p>
            <a:pPr lvl="1"/>
            <a:r>
              <a:rPr lang="en-US" dirty="0"/>
              <a:t>Certain step sizes converge better than others (</a:t>
            </a:r>
            <a:r>
              <a:rPr lang="en-US" dirty="0" err="1"/>
              <a:t>Garcìa</a:t>
            </a:r>
            <a:r>
              <a:rPr lang="en-US" dirty="0"/>
              <a:t>-Pérez, 1998) </a:t>
            </a:r>
          </a:p>
          <a:p>
            <a:pPr lvl="1"/>
            <a:r>
              <a:rPr lang="en-US" dirty="0"/>
              <a:t>Strong trial-by-trial dependencies exist </a:t>
            </a:r>
          </a:p>
          <a:p>
            <a:pPr lvl="2"/>
            <a:r>
              <a:rPr lang="en-US" dirty="0"/>
              <a:t>Observers can figure these out </a:t>
            </a:r>
          </a:p>
          <a:p>
            <a:pPr lvl="3"/>
            <a:r>
              <a:rPr lang="en-US" dirty="0"/>
              <a:t>Interleave random trials </a:t>
            </a:r>
          </a:p>
          <a:p>
            <a:r>
              <a:rPr lang="en-US" dirty="0"/>
              <a:t>Drawbacks</a:t>
            </a:r>
          </a:p>
          <a:p>
            <a:pPr lvl="1"/>
            <a:r>
              <a:rPr lang="en-US" dirty="0"/>
              <a:t>Greedy algorithm </a:t>
            </a:r>
          </a:p>
          <a:p>
            <a:pPr lvl="2"/>
            <a:r>
              <a:rPr lang="en-US" dirty="0"/>
              <a:t>Only take 1 (sometimes more) data into account </a:t>
            </a:r>
          </a:p>
          <a:p>
            <a:pPr lvl="1"/>
            <a:r>
              <a:rPr lang="en-US" dirty="0"/>
              <a:t>Only estimate 1 parameter (PSE) </a:t>
            </a:r>
          </a:p>
          <a:p>
            <a:pPr lvl="1"/>
            <a:r>
              <a:rPr lang="en-US" dirty="0"/>
              <a:t>Assume </a:t>
            </a:r>
          </a:p>
          <a:p>
            <a:pPr lvl="2"/>
            <a:r>
              <a:rPr lang="en-US" dirty="0"/>
              <a:t>Observer beta, gamma, lambda, optimal step up, optimal step down, step size </a:t>
            </a:r>
          </a:p>
        </p:txBody>
      </p:sp>
    </p:spTree>
    <p:extLst>
      <p:ext uri="{BB962C8B-B14F-4D97-AF65-F5344CB8AC3E}">
        <p14:creationId xmlns:p14="http://schemas.microsoft.com/office/powerpoint/2010/main" val="3918884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55946-050F-6744-B4E9-7AF75E178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Up/Down 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E3848-B241-AD45-932B-80190B041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happens when the experimenter assumes wrong parameters?</a:t>
            </a:r>
          </a:p>
        </p:txBody>
      </p:sp>
    </p:spTree>
    <p:extLst>
      <p:ext uri="{BB962C8B-B14F-4D97-AF65-F5344CB8AC3E}">
        <p14:creationId xmlns:p14="http://schemas.microsoft.com/office/powerpoint/2010/main" val="2421170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13868</TotalTime>
  <Words>726</Words>
  <Application>Microsoft Macintosh PowerPoint</Application>
  <PresentationFormat>Widescreen</PresentationFormat>
  <Paragraphs>107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Office Theme</vt:lpstr>
      <vt:lpstr>Psychophysical Adaptive Algorithms </vt:lpstr>
      <vt:lpstr>If it’s not broke, don’t fix it … just make it better</vt:lpstr>
      <vt:lpstr>Up/Down</vt:lpstr>
      <vt:lpstr>Transformed Up/Down</vt:lpstr>
      <vt:lpstr>Weighted Up/Down </vt:lpstr>
      <vt:lpstr>Transformed and Weighted Up/Down</vt:lpstr>
      <vt:lpstr>Up/Down Methods </vt:lpstr>
      <vt:lpstr>Up/Down Methods </vt:lpstr>
      <vt:lpstr>Up/Down Methods </vt:lpstr>
      <vt:lpstr>Running Fit Methods </vt:lpstr>
      <vt:lpstr>The Best PEST (Pentland, 1980)</vt:lpstr>
      <vt:lpstr>The Quest (Watson and Pelli, 1983)</vt:lpstr>
      <vt:lpstr>The Quest (Watson and Pelli, 1983)</vt:lpstr>
      <vt:lpstr>Running Fits </vt:lpstr>
      <vt:lpstr>Psi</vt:lpstr>
      <vt:lpstr>Psi cont. </vt:lpstr>
      <vt:lpstr>Psi-marginal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Psychophysical Adaptive Algorithms </dc:title>
  <dc:creator>Tulimieri, Duncan</dc:creator>
  <cp:lastModifiedBy>Tulimieri, Duncan</cp:lastModifiedBy>
  <cp:revision>40</cp:revision>
  <dcterms:created xsi:type="dcterms:W3CDTF">2021-02-15T23:28:37Z</dcterms:created>
  <dcterms:modified xsi:type="dcterms:W3CDTF">2021-04-27T13:40:09Z</dcterms:modified>
</cp:coreProperties>
</file>

<file path=docProps/thumbnail.jpeg>
</file>